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3" r:id="rId9"/>
    <p:sldId id="262" r:id="rId10"/>
    <p:sldId id="267" r:id="rId11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05EA-FA13-4473-A6AA-669E833A884A}" type="datetimeFigureOut">
              <a:rPr lang="lt-LT" smtClean="0"/>
              <a:t>2022-09-04</a:t>
            </a:fld>
            <a:endParaRPr lang="lt-L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3C60-7ED3-4541-8FB3-AEACB113905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58061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05EA-FA13-4473-A6AA-669E833A884A}" type="datetimeFigureOut">
              <a:rPr lang="lt-LT" smtClean="0"/>
              <a:t>2022-09-04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3C60-7ED3-4541-8FB3-AEACB113905E}" type="slidenum">
              <a:rPr lang="lt-LT" smtClean="0"/>
              <a:t>‹#›</a:t>
            </a:fld>
            <a:endParaRPr lang="lt-L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530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05EA-FA13-4473-A6AA-669E833A884A}" type="datetimeFigureOut">
              <a:rPr lang="lt-LT" smtClean="0"/>
              <a:t>2022-09-04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3C60-7ED3-4541-8FB3-AEACB113905E}" type="slidenum">
              <a:rPr lang="lt-LT" smtClean="0"/>
              <a:t>‹#›</a:t>
            </a:fld>
            <a:endParaRPr lang="lt-L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6529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05EA-FA13-4473-A6AA-669E833A884A}" type="datetimeFigureOut">
              <a:rPr lang="lt-LT" smtClean="0"/>
              <a:t>2022-09-04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3C60-7ED3-4541-8FB3-AEACB113905E}" type="slidenum">
              <a:rPr lang="lt-LT" smtClean="0"/>
              <a:t>‹#›</a:t>
            </a:fld>
            <a:endParaRPr lang="lt-LT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970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05EA-FA13-4473-A6AA-669E833A884A}" type="datetimeFigureOut">
              <a:rPr lang="lt-LT" smtClean="0"/>
              <a:t>2022-09-04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3C60-7ED3-4541-8FB3-AEACB113905E}" type="slidenum">
              <a:rPr lang="lt-LT" smtClean="0"/>
              <a:t>‹#›</a:t>
            </a:fld>
            <a:endParaRPr lang="lt-LT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619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05EA-FA13-4473-A6AA-669E833A884A}" type="datetimeFigureOut">
              <a:rPr lang="lt-LT" smtClean="0"/>
              <a:t>2022-09-04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3C60-7ED3-4541-8FB3-AEACB113905E}" type="slidenum">
              <a:rPr lang="lt-LT" smtClean="0"/>
              <a:t>‹#›</a:t>
            </a:fld>
            <a:endParaRPr lang="lt-LT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252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lt-LT" smtClean="0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05EA-FA13-4473-A6AA-669E833A884A}" type="datetimeFigureOut">
              <a:rPr lang="lt-LT" smtClean="0"/>
              <a:t>2022-09-04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3C60-7ED3-4541-8FB3-AEACB113905E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0958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05EA-FA13-4473-A6AA-669E833A884A}" type="datetimeFigureOut">
              <a:rPr lang="lt-LT" smtClean="0"/>
              <a:t>2022-09-04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3C60-7ED3-4541-8FB3-AEACB113905E}" type="slidenum">
              <a:rPr lang="lt-LT" smtClean="0"/>
              <a:t>‹#›</a:t>
            </a:fld>
            <a:endParaRPr lang="lt-L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809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05EA-FA13-4473-A6AA-669E833A884A}" type="datetimeFigureOut">
              <a:rPr lang="lt-LT" smtClean="0"/>
              <a:t>2022-09-04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3C60-7ED3-4541-8FB3-AEACB113905E}" type="slidenum">
              <a:rPr lang="lt-LT" smtClean="0"/>
              <a:t>‹#›</a:t>
            </a:fld>
            <a:endParaRPr lang="lt-LT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468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05EA-FA13-4473-A6AA-669E833A884A}" type="datetimeFigureOut">
              <a:rPr lang="lt-LT" smtClean="0"/>
              <a:t>2022-09-04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3C60-7ED3-4541-8FB3-AEACB113905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819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05EA-FA13-4473-A6AA-669E833A884A}" type="datetimeFigureOut">
              <a:rPr lang="lt-LT" smtClean="0"/>
              <a:t>2022-09-04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13C60-7ED3-4541-8FB3-AEACB113905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9652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AE8105EA-FA13-4473-A6AA-669E833A884A}" type="datetimeFigureOut">
              <a:rPr lang="lt-LT" smtClean="0"/>
              <a:t>2022-09-04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73213C60-7ED3-4541-8FB3-AEACB113905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999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Informacini</a:t>
            </a:r>
            <a:r>
              <a:rPr lang="lt-LT" dirty="0" smtClean="0"/>
              <a:t>ų Technologijų pirmoji pamoka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/>
              <a:t>IT mokytojos:</a:t>
            </a:r>
          </a:p>
          <a:p>
            <a:r>
              <a:rPr lang="lt-LT" dirty="0" smtClean="0"/>
              <a:t>Irma Stasiukaitienė</a:t>
            </a:r>
          </a:p>
          <a:p>
            <a:r>
              <a:rPr lang="lt-LT" dirty="0" smtClean="0"/>
              <a:t>Nerija Širvelienė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65339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KLAUSIMAI</a:t>
            </a:r>
            <a:endParaRPr lang="lt-LT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062" y="1828800"/>
            <a:ext cx="3988726" cy="4351338"/>
          </a:xfrm>
        </p:spPr>
      </p:pic>
    </p:spTree>
    <p:extLst>
      <p:ext uri="{BB962C8B-B14F-4D97-AF65-F5344CB8AC3E}">
        <p14:creationId xmlns:p14="http://schemas.microsoft.com/office/powerpoint/2010/main" val="146292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Turinys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lt-LT" sz="3600" b="1" dirty="0" smtClean="0">
                <a:hlinkClick r:id="rId2" action="ppaction://hlinksldjump"/>
              </a:rPr>
              <a:t>IT pamokų tvarka</a:t>
            </a:r>
            <a:endParaRPr lang="lt-LT" sz="3600" b="1" dirty="0" smtClean="0"/>
          </a:p>
          <a:p>
            <a:r>
              <a:rPr lang="lt-LT" sz="3600" b="1" dirty="0" smtClean="0">
                <a:hlinkClick r:id="rId3" action="ppaction://hlinksldjump"/>
              </a:rPr>
              <a:t>IT darbų vertinimo tvarka</a:t>
            </a:r>
            <a:endParaRPr lang="lt-LT" sz="3600" b="1" dirty="0" smtClean="0"/>
          </a:p>
          <a:p>
            <a:r>
              <a:rPr lang="lt-LT" sz="3600" b="1" dirty="0" smtClean="0">
                <a:hlinkClick r:id="rId4" action="ppaction://hlinksldjump"/>
              </a:rPr>
              <a:t>TAMO</a:t>
            </a:r>
            <a:endParaRPr lang="lt-LT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76954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IT pamokų tvarka (I)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261872" y="1828800"/>
            <a:ext cx="10018936" cy="4658627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t-LT" sz="2800" b="1" dirty="0" smtClean="0"/>
              <a:t>Pamokos pradžioje mokytojos ateina į jūsų klasę.</a:t>
            </a:r>
          </a:p>
          <a:p>
            <a:pPr marL="514350" indent="-514350">
              <a:buFont typeface="+mj-lt"/>
              <a:buAutoNum type="arabicPeriod"/>
            </a:pPr>
            <a:r>
              <a:rPr lang="lt-LT" sz="2800" b="1" dirty="0" smtClean="0"/>
              <a:t>Tik lydimi mokytojų grupės eina į kabinetus.</a:t>
            </a:r>
          </a:p>
          <a:p>
            <a:pPr marL="514350" indent="-514350">
              <a:buFont typeface="+mj-lt"/>
              <a:buAutoNum type="arabicPeriod"/>
            </a:pPr>
            <a:r>
              <a:rPr lang="lt-LT" sz="2800" b="1" dirty="0" smtClean="0"/>
              <a:t>Įeinant į kabinetą dezinfekuojamos rankos (galite turėti savo dezinfekcinę priemonę, naudotis pirštinėmis)</a:t>
            </a:r>
          </a:p>
          <a:p>
            <a:pPr marL="514350" indent="-514350">
              <a:buFont typeface="+mj-lt"/>
              <a:buAutoNum type="arabicPeriod"/>
            </a:pPr>
            <a:r>
              <a:rPr lang="lt-LT" sz="2800" b="1" dirty="0" smtClean="0"/>
              <a:t>Sėdima / dirbama tik savo darbo vietose.</a:t>
            </a:r>
          </a:p>
          <a:p>
            <a:pPr marL="514350" indent="-514350">
              <a:buFont typeface="+mj-lt"/>
              <a:buAutoNum type="arabicPeriod"/>
            </a:pPr>
            <a:r>
              <a:rPr lang="lt-LT" sz="2800" b="1" dirty="0" smtClean="0"/>
              <a:t>Techninė įranga naudojama tik darbui, mokymuisi.</a:t>
            </a:r>
          </a:p>
        </p:txBody>
      </p:sp>
      <p:sp>
        <p:nvSpPr>
          <p:cNvPr id="4" name="Veiksmo mygtukas: namai 3">
            <a:hlinkClick r:id="rId2" action="ppaction://hlinksldjump" highlightClick="1"/>
          </p:cNvPr>
          <p:cNvSpPr/>
          <p:nvPr/>
        </p:nvSpPr>
        <p:spPr>
          <a:xfrm>
            <a:off x="11280808" y="6131293"/>
            <a:ext cx="911192" cy="72670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8528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IT pamokų tvarka (II)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261872" y="1828800"/>
            <a:ext cx="10018936" cy="4658627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lt-LT" sz="2800" b="1" dirty="0" smtClean="0"/>
              <a:t>Kilus problemoms, nedelsiant kreipiamasi į mokytoją.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lt-LT" sz="2800" b="1" dirty="0" smtClean="0"/>
              <a:t>Draudžiama siųsti į kompiuterius bet kokią programinę įrangą.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lt-LT" sz="2800" b="1" dirty="0" smtClean="0"/>
              <a:t>Darbai saugomi tik Mokinio vardiniame aplanke, kitų mokinių darbai netrinami.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lt-LT" sz="2800" b="1" dirty="0" smtClean="0"/>
              <a:t>Laikomasi mokyklos vidaus tvarkos taisyklių.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lt-LT" sz="2800" b="1" dirty="0" smtClean="0"/>
              <a:t>Klasę galima palikti tik mokytojui leidus, mokytojas palydi mokinius į jų klasę.</a:t>
            </a:r>
          </a:p>
        </p:txBody>
      </p:sp>
      <p:sp>
        <p:nvSpPr>
          <p:cNvPr id="4" name="Veiksmo mygtukas: namai 3">
            <a:hlinkClick r:id="rId2" action="ppaction://hlinksldjump" highlightClick="1"/>
          </p:cNvPr>
          <p:cNvSpPr/>
          <p:nvPr/>
        </p:nvSpPr>
        <p:spPr>
          <a:xfrm>
            <a:off x="11280808" y="6131293"/>
            <a:ext cx="911192" cy="72670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5697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IT darbų vertinimo tvarka (I)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261872" y="1828800"/>
            <a:ext cx="10028562" cy="4351337"/>
          </a:xfrm>
        </p:spPr>
        <p:txBody>
          <a:bodyPr anchor="ctr">
            <a:normAutofit fontScale="70000" lnSpcReduction="20000"/>
          </a:bodyPr>
          <a:lstStyle/>
          <a:p>
            <a:pPr marL="0" indent="0" algn="ctr">
              <a:buNone/>
            </a:pPr>
            <a:r>
              <a:rPr lang="lt-LT" sz="3400" b="1" u="sng" dirty="0">
                <a:solidFill>
                  <a:srgbClr val="FF0000"/>
                </a:solidFill>
              </a:rPr>
              <a:t>Per trimestrą</a:t>
            </a:r>
            <a:r>
              <a:rPr lang="lt-LT" sz="3400" b="1" dirty="0">
                <a:solidFill>
                  <a:srgbClr val="FF0000"/>
                </a:solidFill>
              </a:rPr>
              <a:t> </a:t>
            </a:r>
            <a:r>
              <a:rPr lang="lt-LT" sz="3400" b="1" dirty="0"/>
              <a:t>privaloma gauti </a:t>
            </a:r>
            <a:r>
              <a:rPr lang="lt-LT" sz="3400" b="1" u="sng" dirty="0">
                <a:solidFill>
                  <a:srgbClr val="FF0000"/>
                </a:solidFill>
              </a:rPr>
              <a:t>mažiausiai 3 pažymius</a:t>
            </a:r>
            <a:r>
              <a:rPr lang="lt-LT" sz="3400" b="1" dirty="0">
                <a:solidFill>
                  <a:srgbClr val="FF0000"/>
                </a:solidFill>
              </a:rPr>
              <a:t> </a:t>
            </a:r>
            <a:r>
              <a:rPr lang="lt-LT" sz="3400" b="1" dirty="0"/>
              <a:t>iš praktinio darbo, savarankiško darbo ir kontrolinio darbo. </a:t>
            </a:r>
            <a:endParaRPr lang="lt-LT" sz="3400" dirty="0"/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lt-LT" sz="3100" b="1" i="1" dirty="0"/>
              <a:t>Pažymiai rašomi į dienyną (</a:t>
            </a:r>
            <a:r>
              <a:rPr lang="lt-LT" sz="3100" b="1" i="1" dirty="0" err="1"/>
              <a:t>dešimtbalėje</a:t>
            </a:r>
            <a:r>
              <a:rPr lang="lt-LT" sz="3100" b="1" i="1" dirty="0"/>
              <a:t> sistemoje) už:</a:t>
            </a:r>
          </a:p>
          <a:p>
            <a:pPr lvl="0"/>
            <a:r>
              <a:rPr lang="lt-LT" sz="3100" b="1" dirty="0"/>
              <a:t>Kontrolinius darbus – diagnostinis vertinimas (baigus temą);</a:t>
            </a:r>
          </a:p>
          <a:p>
            <a:pPr lvl="0"/>
            <a:r>
              <a:rPr lang="lt-LT" sz="3100" b="1" dirty="0"/>
              <a:t>Praktinius, savarankiškus;</a:t>
            </a:r>
          </a:p>
          <a:p>
            <a:pPr lvl="0"/>
            <a:r>
              <a:rPr lang="lt-LT" sz="3100" b="1" dirty="0"/>
              <a:t>Namų darbus;</a:t>
            </a:r>
          </a:p>
          <a:p>
            <a:pPr lvl="0"/>
            <a:r>
              <a:rPr lang="lt-LT" sz="3100" b="1" dirty="0"/>
              <a:t>Prizines (I-III) vietas konkursuose, olimpiadose;</a:t>
            </a:r>
          </a:p>
          <a:p>
            <a:pPr lvl="0"/>
            <a:r>
              <a:rPr lang="lt-LT" sz="3100" b="1" dirty="0"/>
              <a:t>Testus</a:t>
            </a:r>
            <a:r>
              <a:rPr lang="lt-LT" sz="3100" b="1" dirty="0" smtClean="0"/>
              <a:t>.</a:t>
            </a:r>
            <a:endParaRPr lang="lt-LT" sz="3100" b="1" dirty="0"/>
          </a:p>
        </p:txBody>
      </p:sp>
      <p:sp>
        <p:nvSpPr>
          <p:cNvPr id="4" name="Veiksmo mygtukas: namai 3">
            <a:hlinkClick r:id="rId2" action="ppaction://hlinksldjump" highlightClick="1"/>
          </p:cNvPr>
          <p:cNvSpPr/>
          <p:nvPr/>
        </p:nvSpPr>
        <p:spPr>
          <a:xfrm>
            <a:off x="11280808" y="6131293"/>
            <a:ext cx="911192" cy="72670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998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IT darbų vertinimo tvarka (II)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261871" y="1828800"/>
            <a:ext cx="9990061" cy="4351337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lt-LT" sz="2400" b="1" dirty="0">
                <a:solidFill>
                  <a:srgbClr val="0070C0"/>
                </a:solidFill>
              </a:rPr>
              <a:t>Kontrolinio darbo </a:t>
            </a:r>
            <a:r>
              <a:rPr lang="lt-LT" sz="2400" b="1" dirty="0"/>
              <a:t>tematika, kriterijai ir rodikliai pateikiami mokiniams iš anksto. </a:t>
            </a:r>
            <a:endParaRPr lang="lt-LT" sz="2400" b="1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lt-LT" sz="2400" b="1" dirty="0" smtClean="0"/>
              <a:t>Atsiskaitymo </a:t>
            </a:r>
            <a:r>
              <a:rPr lang="lt-LT" sz="2400" b="1" dirty="0"/>
              <a:t>diena derinama su mokiniais ne vėliau kaip prieš savaitę. </a:t>
            </a:r>
            <a:endParaRPr lang="lt-LT" sz="2400" b="1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lt-LT" sz="2400" b="1" dirty="0" smtClean="0"/>
              <a:t>Kontrolinį </a:t>
            </a:r>
            <a:r>
              <a:rPr lang="lt-LT" sz="2400" b="1" dirty="0"/>
              <a:t>darbą sudaro įvairaus sunkumo (diferencijuotos) užduotys. </a:t>
            </a:r>
            <a:endParaRPr lang="lt-LT" sz="2400" b="1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lt-LT" sz="2400" b="1" dirty="0" smtClean="0"/>
              <a:t>Mokinys</a:t>
            </a:r>
            <a:r>
              <a:rPr lang="lt-LT" sz="2400" b="1" dirty="0"/>
              <a:t>, be pateisinamos priežasties nedalyvavęs kontrolinio darbo pamokoje, privalo atsiskaityti mokiniui ir mokytojui patogiu laiku per 2 savaites. </a:t>
            </a:r>
            <a:endParaRPr lang="lt-LT" sz="2400" b="1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lt-LT" sz="2400" b="1" dirty="0" smtClean="0"/>
              <a:t>Mokinys</a:t>
            </a:r>
            <a:r>
              <a:rPr lang="lt-LT" sz="2400" b="1" dirty="0"/>
              <a:t>, dėl ligos nerašęs kontrolinio darbo ar testo, atsiskaityti turi iki trimestro pabaigos. </a:t>
            </a:r>
            <a:r>
              <a:rPr lang="lt-LT" sz="2400" b="1" u="sng" dirty="0">
                <a:solidFill>
                  <a:srgbClr val="FF0000"/>
                </a:solidFill>
              </a:rPr>
              <a:t>Neatsiskaičius už kontrolinį darbą įrašomas nepatenkinamas įvertinimas</a:t>
            </a:r>
            <a:r>
              <a:rPr lang="lt-LT" sz="2400" b="1" u="sng" dirty="0" smtClean="0">
                <a:solidFill>
                  <a:srgbClr val="FF0000"/>
                </a:solidFill>
              </a:rPr>
              <a:t>.</a:t>
            </a:r>
            <a:endParaRPr lang="lt-LT" sz="2400" b="1" dirty="0">
              <a:solidFill>
                <a:srgbClr val="FF0000"/>
              </a:solidFill>
            </a:endParaRPr>
          </a:p>
        </p:txBody>
      </p:sp>
      <p:sp>
        <p:nvSpPr>
          <p:cNvPr id="4" name="Veiksmo mygtukas: namai 3">
            <a:hlinkClick r:id="rId2" action="ppaction://hlinksldjump" highlightClick="1"/>
          </p:cNvPr>
          <p:cNvSpPr/>
          <p:nvPr/>
        </p:nvSpPr>
        <p:spPr>
          <a:xfrm>
            <a:off x="11280808" y="6131293"/>
            <a:ext cx="911192" cy="72670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5650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IT darbų vertinimo tvarka (III)</a:t>
            </a:r>
            <a:endParaRPr lang="lt-LT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240864"/>
              </p:ext>
            </p:extLst>
          </p:nvPr>
        </p:nvGraphicFramePr>
        <p:xfrm>
          <a:off x="838199" y="2961598"/>
          <a:ext cx="10375235" cy="2245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7110">
                  <a:extLst>
                    <a:ext uri="{9D8B030D-6E8A-4147-A177-3AD203B41FA5}">
                      <a16:colId xmlns:a16="http://schemas.microsoft.com/office/drawing/2014/main" val="1250743724"/>
                    </a:ext>
                  </a:extLst>
                </a:gridCol>
                <a:gridCol w="752383">
                  <a:extLst>
                    <a:ext uri="{9D8B030D-6E8A-4147-A177-3AD203B41FA5}">
                      <a16:colId xmlns:a16="http://schemas.microsoft.com/office/drawing/2014/main" val="683076366"/>
                    </a:ext>
                  </a:extLst>
                </a:gridCol>
                <a:gridCol w="921219">
                  <a:extLst>
                    <a:ext uri="{9D8B030D-6E8A-4147-A177-3AD203B41FA5}">
                      <a16:colId xmlns:a16="http://schemas.microsoft.com/office/drawing/2014/main" val="3055139473"/>
                    </a:ext>
                  </a:extLst>
                </a:gridCol>
                <a:gridCol w="921219">
                  <a:extLst>
                    <a:ext uri="{9D8B030D-6E8A-4147-A177-3AD203B41FA5}">
                      <a16:colId xmlns:a16="http://schemas.microsoft.com/office/drawing/2014/main" val="1367098702"/>
                    </a:ext>
                  </a:extLst>
                </a:gridCol>
                <a:gridCol w="920173">
                  <a:extLst>
                    <a:ext uri="{9D8B030D-6E8A-4147-A177-3AD203B41FA5}">
                      <a16:colId xmlns:a16="http://schemas.microsoft.com/office/drawing/2014/main" val="681362330"/>
                    </a:ext>
                  </a:extLst>
                </a:gridCol>
                <a:gridCol w="920173">
                  <a:extLst>
                    <a:ext uri="{9D8B030D-6E8A-4147-A177-3AD203B41FA5}">
                      <a16:colId xmlns:a16="http://schemas.microsoft.com/office/drawing/2014/main" val="1002303896"/>
                    </a:ext>
                  </a:extLst>
                </a:gridCol>
                <a:gridCol w="920173">
                  <a:extLst>
                    <a:ext uri="{9D8B030D-6E8A-4147-A177-3AD203B41FA5}">
                      <a16:colId xmlns:a16="http://schemas.microsoft.com/office/drawing/2014/main" val="1497407075"/>
                    </a:ext>
                  </a:extLst>
                </a:gridCol>
                <a:gridCol w="920173">
                  <a:extLst>
                    <a:ext uri="{9D8B030D-6E8A-4147-A177-3AD203B41FA5}">
                      <a16:colId xmlns:a16="http://schemas.microsoft.com/office/drawing/2014/main" val="1373931343"/>
                    </a:ext>
                  </a:extLst>
                </a:gridCol>
                <a:gridCol w="920173">
                  <a:extLst>
                    <a:ext uri="{9D8B030D-6E8A-4147-A177-3AD203B41FA5}">
                      <a16:colId xmlns:a16="http://schemas.microsoft.com/office/drawing/2014/main" val="119059952"/>
                    </a:ext>
                  </a:extLst>
                </a:gridCol>
                <a:gridCol w="920173">
                  <a:extLst>
                    <a:ext uri="{9D8B030D-6E8A-4147-A177-3AD203B41FA5}">
                      <a16:colId xmlns:a16="http://schemas.microsoft.com/office/drawing/2014/main" val="444879223"/>
                    </a:ext>
                  </a:extLst>
                </a:gridCol>
                <a:gridCol w="922266">
                  <a:extLst>
                    <a:ext uri="{9D8B030D-6E8A-4147-A177-3AD203B41FA5}">
                      <a16:colId xmlns:a16="http://schemas.microsoft.com/office/drawing/2014/main" val="3017054019"/>
                    </a:ext>
                  </a:extLst>
                </a:gridCol>
              </a:tblGrid>
              <a:tr h="1140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Vertinimo lygis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Nepatenkinamas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Patenkinamas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>
                          <a:effectLst/>
                        </a:rPr>
                        <a:t>Pagrindinis</a:t>
                      </a:r>
                      <a:endParaRPr lang="lt-L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Aukštesnysis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191528"/>
                  </a:ext>
                </a:extLst>
              </a:tr>
              <a:tr h="552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>
                          <a:effectLst/>
                        </a:rPr>
                        <a:t>Procentai</a:t>
                      </a:r>
                      <a:endParaRPr lang="lt-L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</a:rPr>
                        <a:t>0-9</a:t>
                      </a:r>
                      <a:endParaRPr lang="lt-L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10-19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20-29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30-39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40-49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50-59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60-69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>
                          <a:effectLst/>
                        </a:rPr>
                        <a:t>70-79</a:t>
                      </a:r>
                      <a:endParaRPr lang="lt-L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>
                          <a:effectLst/>
                        </a:rPr>
                        <a:t>80-89</a:t>
                      </a:r>
                      <a:endParaRPr lang="lt-L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>
                          <a:effectLst/>
                        </a:rPr>
                        <a:t>90-100</a:t>
                      </a:r>
                      <a:endParaRPr lang="lt-L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0835414"/>
                  </a:ext>
                </a:extLst>
              </a:tr>
              <a:tr h="552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>
                          <a:effectLst/>
                        </a:rPr>
                        <a:t>Balas</a:t>
                      </a:r>
                      <a:endParaRPr lang="lt-L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1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>
                          <a:effectLst/>
                        </a:rPr>
                        <a:t>2</a:t>
                      </a:r>
                      <a:endParaRPr lang="lt-L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>
                          <a:effectLst/>
                        </a:rPr>
                        <a:t>3</a:t>
                      </a:r>
                      <a:endParaRPr lang="lt-L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>
                          <a:effectLst/>
                        </a:rPr>
                        <a:t>4</a:t>
                      </a:r>
                      <a:endParaRPr lang="lt-LT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5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6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7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8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9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lt-LT" sz="1600" b="1" dirty="0">
                          <a:effectLst/>
                        </a:rPr>
                        <a:t>10</a:t>
                      </a:r>
                      <a:endParaRPr lang="lt-L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0828005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38200" y="1636032"/>
            <a:ext cx="1037523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t-LT" altLang="lt-LT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Testai </a:t>
            </a:r>
            <a:r>
              <a:rPr kumimoji="0" lang="lt-LT" altLang="lt-LT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pirmiausia įvertinami procentais, tada procentai verčiami pažymiu:</a:t>
            </a:r>
            <a:endParaRPr kumimoji="0" lang="lt-LT" altLang="lt-LT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Veiksmo mygtukas: namai 7">
            <a:hlinkClick r:id="rId2" action="ppaction://hlinksldjump" highlightClick="1"/>
          </p:cNvPr>
          <p:cNvSpPr/>
          <p:nvPr/>
        </p:nvSpPr>
        <p:spPr>
          <a:xfrm>
            <a:off x="11280808" y="6131293"/>
            <a:ext cx="911192" cy="72670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5478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IT darbų vertinimo tvarka (IV)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261872" y="1828800"/>
            <a:ext cx="9970810" cy="435133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lt-LT" sz="3600" b="1" dirty="0">
                <a:solidFill>
                  <a:srgbClr val="0070C0"/>
                </a:solidFill>
              </a:rPr>
              <a:t>Informacinių Technologijų pažangos vertinimas nuotolinio mokymo metu nesikeičia</a:t>
            </a:r>
            <a:r>
              <a:rPr lang="lt-LT" sz="3600" b="1" dirty="0" smtClean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endParaRPr lang="lt-LT" sz="3600" b="1" u="sng" dirty="0"/>
          </a:p>
          <a:p>
            <a:pPr marL="0" indent="0" algn="ctr">
              <a:buNone/>
            </a:pPr>
            <a:r>
              <a:rPr lang="lt-LT" sz="3600" dirty="0" smtClean="0"/>
              <a:t>Vertinimo kriterijus gausite per TAMO paštą.</a:t>
            </a:r>
            <a:endParaRPr lang="lt-LT" sz="3600" dirty="0"/>
          </a:p>
        </p:txBody>
      </p:sp>
      <p:sp>
        <p:nvSpPr>
          <p:cNvPr id="4" name="Veiksmo mygtukas: namai 3">
            <a:hlinkClick r:id="rId2" action="ppaction://hlinksldjump" highlightClick="1"/>
          </p:cNvPr>
          <p:cNvSpPr/>
          <p:nvPr/>
        </p:nvSpPr>
        <p:spPr>
          <a:xfrm>
            <a:off x="11280808" y="6131293"/>
            <a:ext cx="911192" cy="72670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1487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TAMO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261871" y="1828800"/>
            <a:ext cx="9913059" cy="4351337"/>
          </a:xfrm>
        </p:spPr>
        <p:txBody>
          <a:bodyPr>
            <a:normAutofit/>
          </a:bodyPr>
          <a:lstStyle/>
          <a:p>
            <a:r>
              <a:rPr lang="lt-LT" sz="2800" b="1" dirty="0" smtClean="0"/>
              <a:t>TAMO yra pagrindinė susisiekimo su mokytoju priemonė.</a:t>
            </a:r>
          </a:p>
          <a:p>
            <a:r>
              <a:rPr lang="lt-LT" sz="2800" b="1" dirty="0" smtClean="0"/>
              <a:t>Pasitikrinkite, ar turite savo TAMO (ne tėvų) prisijungimą.</a:t>
            </a:r>
          </a:p>
          <a:p>
            <a:r>
              <a:rPr lang="lt-LT" sz="2800" b="1" dirty="0" smtClean="0"/>
              <a:t>Pamokų metu darbus siųsite per TAMO arba EDMODO platformą, todėl prisijungimo vardą ir slaptažodį turite turėti su savimi, kad galėtumėte jungtis iš kompiuterių IT klasėse.</a:t>
            </a:r>
            <a:endParaRPr lang="lt-LT" sz="2800" b="1" dirty="0"/>
          </a:p>
        </p:txBody>
      </p:sp>
      <p:sp>
        <p:nvSpPr>
          <p:cNvPr id="4" name="Veiksmo mygtukas: namai 3">
            <a:hlinkClick r:id="rId2" action="ppaction://hlinksldjump" highlightClick="1"/>
          </p:cNvPr>
          <p:cNvSpPr/>
          <p:nvPr/>
        </p:nvSpPr>
        <p:spPr>
          <a:xfrm>
            <a:off x="11280808" y="6131293"/>
            <a:ext cx="911192" cy="72670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9208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TM03457515[[fn=Rodinys]]</Template>
  <TotalTime>70</TotalTime>
  <Words>393</Words>
  <Application>Microsoft Office PowerPoint</Application>
  <PresentationFormat>Plačiaekranė</PresentationFormat>
  <Paragraphs>72</Paragraphs>
  <Slides>10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Schoolbook</vt:lpstr>
      <vt:lpstr>Times New Roman</vt:lpstr>
      <vt:lpstr>Wingdings 2</vt:lpstr>
      <vt:lpstr>View</vt:lpstr>
      <vt:lpstr>Informacinių Technologijų pirmoji pamoka</vt:lpstr>
      <vt:lpstr>Turinys</vt:lpstr>
      <vt:lpstr>IT pamokų tvarka (I)</vt:lpstr>
      <vt:lpstr>IT pamokų tvarka (II)</vt:lpstr>
      <vt:lpstr>IT darbų vertinimo tvarka (I)</vt:lpstr>
      <vt:lpstr>IT darbų vertinimo tvarka (II)</vt:lpstr>
      <vt:lpstr>IT darbų vertinimo tvarka (III)</vt:lpstr>
      <vt:lpstr>IT darbų vertinimo tvarka (IV)</vt:lpstr>
      <vt:lpstr>TAMO</vt:lpstr>
      <vt:lpstr>KLAUSIMAI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Informacinių Technologijų pirmoji pamoka</dc:title>
  <dc:creator>Irmita</dc:creator>
  <cp:lastModifiedBy>Irma</cp:lastModifiedBy>
  <cp:revision>9</cp:revision>
  <dcterms:created xsi:type="dcterms:W3CDTF">2021-09-01T21:10:42Z</dcterms:created>
  <dcterms:modified xsi:type="dcterms:W3CDTF">2022-09-04T11:25:18Z</dcterms:modified>
</cp:coreProperties>
</file>